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82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402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3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39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024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203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50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51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975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443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7720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64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A688D63-9A07-4521-AFAA-97053366C83A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782814F-7D80-450B-AD4D-7FC8CBFCD8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67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51559" y="1432223"/>
            <a:ext cx="10558549" cy="3035808"/>
          </a:xfrm>
        </p:spPr>
        <p:txBody>
          <a:bodyPr/>
          <a:lstStyle/>
          <a:p>
            <a:pPr algn="ctr"/>
            <a:r>
              <a:rPr lang="ru-RU" sz="9400" dirty="0">
                <a:ea typeface="MingLiU_HKSCS-ExtB" panose="02020500000000000000" pitchFamily="18" charset="-120"/>
              </a:rPr>
              <a:t>Ветровые </a:t>
            </a:r>
            <a:r>
              <a:rPr lang="ru-RU" sz="9400" dirty="0" smtClean="0">
                <a:ea typeface="MingLiU_HKSCS-ExtB" panose="02020500000000000000" pitchFamily="18" charset="-120"/>
              </a:rPr>
              <a:t>электростанции</a:t>
            </a:r>
            <a:endParaRPr lang="ru-RU" sz="9400" dirty="0">
              <a:ea typeface="MingLiU_HKSCS-ExtB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10435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69192" y="496728"/>
            <a:ext cx="10211426" cy="62642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latin typeface="+mj-lt"/>
              </a:rPr>
              <a:t>Ветровая </a:t>
            </a:r>
            <a:r>
              <a:rPr lang="ru-RU" sz="2800" dirty="0" smtClean="0">
                <a:latin typeface="+mj-lt"/>
              </a:rPr>
              <a:t>электростанция  </a:t>
            </a:r>
            <a:r>
              <a:rPr lang="ru-RU" sz="2800" dirty="0">
                <a:latin typeface="+mj-lt"/>
              </a:rPr>
              <a:t>(ВЭС) — это несколько ВЭУ, собранных в одном или нескольких местах и объединённых в единую сеть. Крупные ветровые электростанции могут состоять из 100 и более </a:t>
            </a:r>
            <a:r>
              <a:rPr lang="ru-RU" sz="2800" dirty="0" err="1">
                <a:latin typeface="+mj-lt"/>
              </a:rPr>
              <a:t>ветрогенераторов</a:t>
            </a:r>
            <a:r>
              <a:rPr lang="ru-RU" sz="2800" dirty="0">
                <a:latin typeface="+mj-lt"/>
              </a:rPr>
              <a:t>. Иногда ветровые электростанции называют «ветряными парками» (</a:t>
            </a:r>
            <a:r>
              <a:rPr lang="ru-RU" sz="2800" dirty="0" err="1">
                <a:latin typeface="+mj-lt"/>
              </a:rPr>
              <a:t>ветропарками</a:t>
            </a:r>
            <a:r>
              <a:rPr lang="ru-RU" sz="2800" dirty="0" smtClean="0">
                <a:latin typeface="+mj-lt"/>
              </a:rPr>
              <a:t>).</a:t>
            </a:r>
            <a:endParaRPr lang="en-US" sz="2800" dirty="0" smtClean="0">
              <a:latin typeface="+mj-lt"/>
            </a:endParaRPr>
          </a:p>
          <a:p>
            <a:pPr marL="0" indent="0" algn="ctr">
              <a:buNone/>
            </a:pPr>
            <a:endParaRPr lang="ru-RU" sz="2500" dirty="0"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576" y="3118571"/>
            <a:ext cx="4739987" cy="314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73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0"/>
            <a:ext cx="10214474" cy="1609344"/>
          </a:xfrm>
        </p:spPr>
        <p:txBody>
          <a:bodyPr/>
          <a:lstStyle/>
          <a:p>
            <a:pPr algn="ctr"/>
            <a:r>
              <a:rPr lang="ru-RU" dirty="0" smtClean="0"/>
              <a:t>История, планирование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258729"/>
            <a:ext cx="10862590" cy="514207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1800" dirty="0"/>
              <a:t>Первая ветровая электростанция — «мельница» </a:t>
            </a:r>
            <a:r>
              <a:rPr lang="ru-RU" sz="1800" dirty="0" err="1"/>
              <a:t>Блита</a:t>
            </a:r>
            <a:r>
              <a:rPr lang="ru-RU" sz="1800" dirty="0"/>
              <a:t> диаметром 9 метров — была построена в 1887 году на даче </a:t>
            </a:r>
            <a:r>
              <a:rPr lang="ru-RU" sz="1800" dirty="0" err="1" smtClean="0"/>
              <a:t>Блита</a:t>
            </a:r>
            <a:r>
              <a:rPr lang="ru-RU" sz="1800" dirty="0" smtClean="0"/>
              <a:t> </a:t>
            </a:r>
            <a:r>
              <a:rPr lang="ru-RU" sz="1800" dirty="0"/>
              <a:t>в </a:t>
            </a:r>
            <a:r>
              <a:rPr lang="ru-RU" sz="1800" dirty="0" err="1"/>
              <a:t>Мэрикирке</a:t>
            </a:r>
            <a:r>
              <a:rPr lang="ru-RU" sz="1800" dirty="0"/>
              <a:t> (</a:t>
            </a:r>
            <a:r>
              <a:rPr lang="ru-RU" sz="1800" dirty="0" smtClean="0"/>
              <a:t>Великобритания)</a:t>
            </a:r>
          </a:p>
          <a:p>
            <a:pPr algn="just"/>
            <a:r>
              <a:rPr lang="ru-RU" sz="1800" dirty="0"/>
              <a:t>Ветровые электростанции строят в местах с высокой средней скоростью ветра — от 4,5 м/с и выше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dirty="0"/>
              <a:t>Предварительно проводят исследование потенциала местности. Анемометры устанавливают на высоте от 30 до 100 метров, и в течение одного—двух лет собирают информацию о скорости и направлении ветра. Полученные сведения могут объединяться в карты доступности энергии ветра. Такие карты (и специальное программное обеспечение) позволяют потенциальным инвесторам оценить скорость окупаемости проекта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dirty="0"/>
              <a:t>Скорость ветра возрастает с высотой. Поэтому ветровые электростанции строят на вершинах холмов или возвышенностей, а генераторы устанавливают на башнях высотой 30—60 метров. Принимаются во внимание предметы, способные влиять на ветер: деревья, крупные здания и т. д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dirty="0"/>
              <a:t>При строительстве ветровых электростанций учитывается влияние </a:t>
            </a:r>
            <a:r>
              <a:rPr lang="ru-RU" sz="1800" dirty="0" err="1"/>
              <a:t>ветрогенераторов</a:t>
            </a:r>
            <a:r>
              <a:rPr lang="ru-RU" sz="1800" dirty="0"/>
              <a:t> на окружающую среду. Законы, принятые в Великобритании, Германии, Нидерландах и Дании, ограничивают уровень шума от работающей ветровой энергетической установки до 45 дБ в дневное время и до 35 дБ ночью. Минимальное расстояние от установки до жилых домов — 300 м</a:t>
            </a:r>
            <a:r>
              <a:rPr lang="ru-RU" sz="1800" dirty="0" smtClean="0"/>
              <a:t>.</a:t>
            </a:r>
            <a:endParaRPr lang="ru-RU" sz="1800" dirty="0"/>
          </a:p>
          <a:p>
            <a:pPr algn="just"/>
            <a:r>
              <a:rPr lang="ru-RU" sz="1800" dirty="0"/>
              <a:t>Современные ветровые электростанции прекращают работу во время сезонного перелёта птиц.</a:t>
            </a:r>
          </a:p>
        </p:txBody>
      </p:sp>
    </p:spTree>
    <p:extLst>
      <p:ext uri="{BB962C8B-B14F-4D97-AF65-F5344CB8AC3E}">
        <p14:creationId xmlns:p14="http://schemas.microsoft.com/office/powerpoint/2010/main" val="749914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C</a:t>
            </a:r>
            <a:r>
              <a:rPr lang="ru-RU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т</a:t>
            </a:r>
            <a:r>
              <a:rPr lang="en-US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ru-RU" sz="4000" dirty="0" err="1" smtClean="0">
                <a:latin typeface="Cambria" panose="02040503050406030204" pitchFamily="18" charset="0"/>
                <a:cs typeface="Times New Roman" panose="02020603050405020304" pitchFamily="18" charset="0"/>
              </a:rPr>
              <a:t>нции</a:t>
            </a:r>
            <a:r>
              <a:rPr lang="ru-RU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k</a:t>
            </a:r>
            <a:r>
              <a:rPr lang="ru-RU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л</a:t>
            </a:r>
            <a:r>
              <a:rPr lang="en-US" sz="4000" dirty="0" err="1" smtClean="0">
                <a:latin typeface="Cambria" panose="02040503050406030204" pitchFamily="18" charset="0"/>
                <a:cs typeface="Times New Roman" panose="02020603050405020304" pitchFamily="18" charset="0"/>
              </a:rPr>
              <a:t>acc</a:t>
            </a:r>
            <a:r>
              <a:rPr lang="ru-RU" sz="4000" dirty="0" err="1" smtClean="0">
                <a:latin typeface="Cambria" panose="02040503050406030204" pitchFamily="18" charset="0"/>
                <a:cs typeface="Times New Roman" panose="02020603050405020304" pitchFamily="18" charset="0"/>
              </a:rPr>
              <a:t>ифици</a:t>
            </a:r>
            <a:r>
              <a:rPr lang="en-US" sz="4000" dirty="0" err="1" smtClean="0">
                <a:latin typeface="Cambria" panose="02040503050406030204" pitchFamily="18" charset="0"/>
                <a:cs typeface="Times New Roman" panose="02020603050405020304" pitchFamily="18" charset="0"/>
              </a:rPr>
              <a:t>py</a:t>
            </a:r>
            <a:r>
              <a:rPr lang="ru-RU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ют</a:t>
            </a:r>
            <a:r>
              <a:rPr lang="en-US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c</a:t>
            </a:r>
            <a:r>
              <a:rPr lang="ru-RU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я п</a:t>
            </a:r>
            <a:r>
              <a:rPr lang="en-US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o pa</a:t>
            </a:r>
            <a:r>
              <a:rPr lang="ru-RU" sz="4000" dirty="0" err="1" smtClean="0">
                <a:latin typeface="Cambria" panose="02040503050406030204" pitchFamily="18" charset="0"/>
                <a:cs typeface="Times New Roman" panose="02020603050405020304" pitchFamily="18" charset="0"/>
              </a:rPr>
              <a:t>зличны</a:t>
            </a:r>
            <a:r>
              <a:rPr lang="en-US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m </a:t>
            </a:r>
            <a:r>
              <a:rPr lang="ru-RU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п</a:t>
            </a:r>
            <a:r>
              <a:rPr lang="en-US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p</a:t>
            </a:r>
            <a:r>
              <a:rPr lang="ru-RU" sz="4000" dirty="0" err="1" smtClean="0">
                <a:latin typeface="Cambria" panose="02040503050406030204" pitchFamily="18" charset="0"/>
                <a:cs typeface="Times New Roman" panose="02020603050405020304" pitchFamily="18" charset="0"/>
              </a:rPr>
              <a:t>изн</a:t>
            </a:r>
            <a:r>
              <a:rPr lang="en-US" sz="4000" dirty="0" err="1" smtClean="0">
                <a:latin typeface="Cambria" panose="02040503050406030204" pitchFamily="18" charset="0"/>
                <a:cs typeface="Times New Roman" panose="02020603050405020304" pitchFamily="18" charset="0"/>
              </a:rPr>
              <a:t>akam</a:t>
            </a:r>
            <a:r>
              <a:rPr lang="en-US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н</a:t>
            </a:r>
            <a:r>
              <a:rPr lang="en-US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ru-RU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п</a:t>
            </a:r>
            <a:r>
              <a:rPr lang="en-US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p</a:t>
            </a:r>
            <a:r>
              <a:rPr lang="ru-RU" sz="40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и</a:t>
            </a:r>
            <a:r>
              <a:rPr lang="en-US" sz="4000" dirty="0" err="1" smtClean="0">
                <a:latin typeface="Cambria" panose="02040503050406030204" pitchFamily="18" charset="0"/>
                <a:cs typeface="Times New Roman" panose="02020603050405020304" pitchFamily="18" charset="0"/>
              </a:rPr>
              <a:t>mep</a:t>
            </a:r>
            <a:endParaRPr lang="ru-RU" sz="40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92727" y="1842654"/>
            <a:ext cx="6996546" cy="47105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u="sng" dirty="0" smtClean="0">
                <a:cs typeface="Times New Roman" panose="02020603050405020304" pitchFamily="18" charset="0"/>
              </a:rPr>
              <a:t>по</a:t>
            </a:r>
            <a:r>
              <a:rPr lang="en-US" sz="2400" u="sng" dirty="0" smtClean="0">
                <a:cs typeface="Times New Roman" panose="02020603050405020304" pitchFamily="18" charset="0"/>
              </a:rPr>
              <a:t> </a:t>
            </a:r>
            <a:r>
              <a:rPr lang="ru-RU" sz="2400" u="sng" dirty="0" smtClean="0">
                <a:cs typeface="Times New Roman" panose="02020603050405020304" pitchFamily="18" charset="0"/>
              </a:rPr>
              <a:t>функциональности:</a:t>
            </a:r>
            <a:endParaRPr lang="en-US" sz="2400" u="sng" dirty="0" smtClean="0">
              <a:cs typeface="Times New Roman" panose="02020603050405020304" pitchFamily="18" charset="0"/>
            </a:endParaRPr>
          </a:p>
          <a:p>
            <a:r>
              <a:rPr lang="ru-RU" sz="2400" dirty="0" smtClean="0">
                <a:cs typeface="Times New Roman" panose="02020603050405020304" pitchFamily="18" charset="0"/>
              </a:rPr>
              <a:t>мобильные</a:t>
            </a:r>
            <a:r>
              <a:rPr lang="en-US" sz="2400" dirty="0" smtClean="0">
                <a:cs typeface="Times New Roman" panose="02020603050405020304" pitchFamily="18" charset="0"/>
              </a:rPr>
              <a:t>,</a:t>
            </a:r>
          </a:p>
          <a:p>
            <a:r>
              <a:rPr lang="ru-RU" sz="2400" dirty="0" smtClean="0">
                <a:cs typeface="Times New Roman" panose="02020603050405020304" pitchFamily="18" charset="0"/>
              </a:rPr>
              <a:t>стационарные</a:t>
            </a:r>
            <a:endParaRPr lang="en-US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u="sng" dirty="0" smtClean="0">
                <a:cs typeface="Times New Roman" panose="02020603050405020304" pitchFamily="18" charset="0"/>
              </a:rPr>
              <a:t>по</a:t>
            </a:r>
            <a:r>
              <a:rPr lang="en-US" sz="2400" u="sng" dirty="0" smtClean="0">
                <a:cs typeface="Times New Roman" panose="02020603050405020304" pitchFamily="18" charset="0"/>
              </a:rPr>
              <a:t> </a:t>
            </a:r>
            <a:r>
              <a:rPr lang="ru-RU" sz="2400" u="sng" dirty="0" smtClean="0">
                <a:cs typeface="Times New Roman" panose="02020603050405020304" pitchFamily="18" charset="0"/>
              </a:rPr>
              <a:t>расположению:</a:t>
            </a:r>
            <a:endParaRPr lang="en-US" sz="2400" u="sng" dirty="0" smtClean="0">
              <a:cs typeface="Times New Roman" panose="02020603050405020304" pitchFamily="18" charset="0"/>
            </a:endParaRPr>
          </a:p>
          <a:p>
            <a:r>
              <a:rPr lang="ru-RU" sz="2400" dirty="0" smtClean="0">
                <a:cs typeface="Times New Roman" panose="02020603050405020304" pitchFamily="18" charset="0"/>
              </a:rPr>
              <a:t>прибрежные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r>
              <a:rPr lang="ru-RU" sz="2400" dirty="0" smtClean="0">
                <a:cs typeface="Times New Roman" panose="02020603050405020304" pitchFamily="18" charset="0"/>
              </a:rPr>
              <a:t>офшорные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r>
              <a:rPr lang="ru-RU" sz="2400" dirty="0" smtClean="0">
                <a:cs typeface="Times New Roman" panose="02020603050405020304" pitchFamily="18" charset="0"/>
              </a:rPr>
              <a:t>наземные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r>
              <a:rPr lang="ru-RU" sz="2400" dirty="0" smtClean="0">
                <a:cs typeface="Times New Roman" panose="02020603050405020304" pitchFamily="18" charset="0"/>
              </a:rPr>
              <a:t>плавающие</a:t>
            </a:r>
          </a:p>
          <a:p>
            <a:pPr marL="0" indent="0">
              <a:buNone/>
            </a:pPr>
            <a:r>
              <a:rPr lang="ru-RU" sz="2400" u="sng" dirty="0" smtClean="0">
                <a:cs typeface="Times New Roman" panose="02020603050405020304" pitchFamily="18" charset="0"/>
              </a:rPr>
              <a:t>п</a:t>
            </a:r>
            <a:r>
              <a:rPr lang="ru-RU" sz="2400" u="sng" dirty="0">
                <a:cs typeface="Times New Roman" panose="02020603050405020304" pitchFamily="18" charset="0"/>
              </a:rPr>
              <a:t>о</a:t>
            </a:r>
            <a:r>
              <a:rPr lang="en-US" sz="2400" u="sng" dirty="0" smtClean="0">
                <a:cs typeface="Times New Roman" panose="02020603050405020304" pitchFamily="18" charset="0"/>
              </a:rPr>
              <a:t> </a:t>
            </a:r>
            <a:r>
              <a:rPr lang="ru-RU" sz="2400" u="sng" dirty="0" smtClean="0">
                <a:cs typeface="Times New Roman" panose="02020603050405020304" pitchFamily="18" charset="0"/>
              </a:rPr>
              <a:t>типу</a:t>
            </a:r>
            <a:r>
              <a:rPr lang="en-US" sz="2400" u="sng" dirty="0" smtClean="0">
                <a:cs typeface="Times New Roman" panose="02020603050405020304" pitchFamily="18" charset="0"/>
              </a:rPr>
              <a:t> </a:t>
            </a:r>
            <a:r>
              <a:rPr lang="ru-RU" sz="2400" u="sng" dirty="0" smtClean="0">
                <a:cs typeface="Times New Roman" panose="02020603050405020304" pitchFamily="18" charset="0"/>
              </a:rPr>
              <a:t>конструкции:</a:t>
            </a:r>
          </a:p>
          <a:p>
            <a:r>
              <a:rPr lang="ru-RU" sz="2400" dirty="0" smtClean="0">
                <a:cs typeface="Times New Roman" panose="02020603050405020304" pitchFamily="18" charset="0"/>
              </a:rPr>
              <a:t>роторные</a:t>
            </a:r>
            <a:r>
              <a:rPr lang="en-US" sz="2400" dirty="0" smtClean="0">
                <a:cs typeface="Times New Roman" panose="02020603050405020304" pitchFamily="18" charset="0"/>
              </a:rPr>
              <a:t>,</a:t>
            </a:r>
            <a:endParaRPr lang="ru-RU" sz="2400" dirty="0" smtClean="0">
              <a:cs typeface="Times New Roman" panose="02020603050405020304" pitchFamily="18" charset="0"/>
            </a:endParaRPr>
          </a:p>
          <a:p>
            <a:r>
              <a:rPr lang="ru-RU" sz="2400" dirty="0" err="1" smtClean="0">
                <a:cs typeface="Times New Roman" panose="02020603050405020304" pitchFamily="18" charset="0"/>
              </a:rPr>
              <a:t>крыльчатные</a:t>
            </a:r>
            <a:endParaRPr lang="ru-RU" sz="24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8523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97527"/>
            <a:ext cx="6761018" cy="538941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sz="4400" u="sng" dirty="0"/>
              <a:t>Наземная ВЭУ</a:t>
            </a:r>
          </a:p>
          <a:p>
            <a:pPr marL="0" indent="0" algn="just">
              <a:buNone/>
            </a:pPr>
            <a:r>
              <a:rPr lang="ru-RU" sz="2400" dirty="0"/>
              <a:t>Самый распространенный в настоящее время тип ветряных электростанций. Для установления </a:t>
            </a:r>
            <a:r>
              <a:rPr lang="ru-RU" sz="2400" dirty="0" err="1"/>
              <a:t>ветрогенератор</a:t>
            </a:r>
            <a:r>
              <a:rPr lang="ru-RU" sz="2400" dirty="0"/>
              <a:t> подыскиваются места на холмах и высотах. Для того чтобы установить промышленный </a:t>
            </a:r>
            <a:r>
              <a:rPr lang="ru-RU" sz="2400" dirty="0" err="1"/>
              <a:t>ветрогенератор</a:t>
            </a:r>
            <a:r>
              <a:rPr lang="ru-RU" sz="2400" dirty="0"/>
              <a:t> необходим подготовленную площадку. Также нужно получить разрешения от регулирующих органов на их </a:t>
            </a:r>
            <a:r>
              <a:rPr lang="ru-RU" sz="2400" dirty="0" err="1"/>
              <a:t>будивнитство</a:t>
            </a:r>
            <a:r>
              <a:rPr lang="ru-RU" sz="2400" dirty="0" smtClean="0"/>
              <a:t>.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/>
              <a:t>Для строительства необходима дорогостоящая к строительной площадке, тяжелая подъемная техника с выносом стрелы более 50 метров, поскольку гондолы устанавливаются на высоте около 50 метров. Все </a:t>
            </a:r>
            <a:r>
              <a:rPr lang="ru-RU" sz="2400" dirty="0" err="1"/>
              <a:t>ветрогенераторы</a:t>
            </a:r>
            <a:r>
              <a:rPr lang="ru-RU" sz="2400" dirty="0"/>
              <a:t> электростанции соединяются кабелем и составляют единую систему.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018" y="997527"/>
            <a:ext cx="5430982" cy="538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96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33528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400" u="sng" dirty="0"/>
              <a:t>Прибрежная </a:t>
            </a:r>
            <a:r>
              <a:rPr lang="ru-RU" sz="4400" u="sng" dirty="0" smtClean="0"/>
              <a:t>ВЭС</a:t>
            </a:r>
          </a:p>
          <a:p>
            <a:pPr marL="0" indent="0" algn="just">
              <a:buNone/>
            </a:pPr>
            <a:r>
              <a:rPr lang="ru-RU" sz="2400" dirty="0" smtClean="0"/>
              <a:t>Прибрежные ветряные электростанции строят на небольшом расстоянии от берега моря или океана. А система эта работает так — на побережье с суточной периодичностью дует бриз, что вызвано неравномерным нагревом поверхности суши и водоема. Дневной, или морской бриз, движется с водной поверхности на сушу, а ночной, или береговой — с побережья, остывшее, к водоему.</a:t>
            </a:r>
          </a:p>
          <a:p>
            <a:pPr marL="0" indent="0" algn="just">
              <a:buNone/>
            </a:pPr>
            <a:r>
              <a:rPr lang="ru-RU" sz="2400" dirty="0" smtClean="0"/>
              <a:t>Такая </a:t>
            </a:r>
            <a:r>
              <a:rPr lang="ru-RU" sz="2400" dirty="0"/>
              <a:t>технология позволяет получать электроэнергию круглосуточно не боясь при этом, что источник энергии может перестать поставлять эту энергию до потребителя.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2801"/>
            <a:ext cx="12192000" cy="339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40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296487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ru-RU" sz="4800" u="sng" dirty="0"/>
              <a:t>Шельфовая ВЭУ</a:t>
            </a:r>
          </a:p>
          <a:p>
            <a:pPr marL="0" indent="0" algn="just">
              <a:buNone/>
            </a:pPr>
            <a:r>
              <a:rPr lang="ru-RU" dirty="0"/>
              <a:t>Шельфовые ветряные электростанции строят в море за 10 — 12 километров от берега, что позволяет не использовать землю на суше, и с помощью регулярных морских ветров бесперебойно обеспечивать электроэнергией электростанции.</a:t>
            </a:r>
          </a:p>
          <a:p>
            <a:pPr marL="0" indent="0" algn="just">
              <a:buNone/>
            </a:pPr>
            <a:r>
              <a:rPr lang="ru-RU" dirty="0" smtClean="0"/>
              <a:t>Шельфовые </a:t>
            </a:r>
            <a:r>
              <a:rPr lang="ru-RU" dirty="0"/>
              <a:t>электростанции строят на участках моря с небольшой глубиной. Башни </a:t>
            </a:r>
            <a:r>
              <a:rPr lang="ru-RU" dirty="0" err="1"/>
              <a:t>ветрогенераторов</a:t>
            </a:r>
            <a:r>
              <a:rPr lang="ru-RU" dirty="0"/>
              <a:t> устанавливают на фундаменты с сваи, забитых на глубину до 30 метров. Электроэнергия передается на землю по подводным кабелям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/>
              <a:t>Стальная башня этого </a:t>
            </a:r>
            <a:r>
              <a:rPr lang="ru-RU" dirty="0" err="1"/>
              <a:t>ветрогенератора</a:t>
            </a:r>
            <a:r>
              <a:rPr lang="ru-RU" dirty="0"/>
              <a:t> уходит под воду на глубину 100 метров. Над водой башня возвышается на 65 метров. Диаметр ротора складае82, 4 м. Для стабилизации башни </a:t>
            </a:r>
            <a:r>
              <a:rPr lang="ru-RU" dirty="0" err="1"/>
              <a:t>ветрогенератора</a:t>
            </a:r>
            <a:r>
              <a:rPr lang="ru-RU" dirty="0"/>
              <a:t> и погружения его на заданную глубину в нижней его части размещен балласт (гравий и камни</a:t>
            </a:r>
            <a:r>
              <a:rPr lang="ru-RU" dirty="0" smtClean="0"/>
              <a:t>).</a:t>
            </a:r>
          </a:p>
          <a:p>
            <a:pPr marL="0" indent="0" algn="just">
              <a:buNone/>
            </a:pPr>
            <a:r>
              <a:rPr lang="ru-RU" dirty="0"/>
              <a:t>При этом от дрейфа башню удерживают три троса с якорями, закрепленными на дне. Электроэнергия передается на берег по подводному кабелю.</a:t>
            </a:r>
            <a:endParaRPr lang="ru-RU" dirty="0" smtClean="0"/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7891"/>
            <a:ext cx="12192000" cy="399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1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554181"/>
            <a:ext cx="5860473" cy="597131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/>
            <a:r>
              <a:rPr lang="ru-RU" sz="13500" u="sng" dirty="0" smtClean="0"/>
              <a:t>Плавающая</a:t>
            </a:r>
          </a:p>
          <a:p>
            <a:pPr marL="0" indent="0" algn="just">
              <a:buNone/>
            </a:pPr>
            <a:r>
              <a:rPr lang="ru-RU" sz="7600" dirty="0"/>
              <a:t>Первый прототип плавающей ветровой турбины построен компанией H </a:t>
            </a:r>
            <a:r>
              <a:rPr lang="ru-RU" sz="7600" dirty="0" err="1"/>
              <a:t>Technologies</a:t>
            </a:r>
            <a:r>
              <a:rPr lang="ru-RU" sz="7600" dirty="0"/>
              <a:t> BV в декабре 2007 года. </a:t>
            </a:r>
            <a:r>
              <a:rPr lang="ru-RU" sz="7600" dirty="0" err="1"/>
              <a:t>Ветрогенератор</a:t>
            </a:r>
            <a:r>
              <a:rPr lang="ru-RU" sz="7600" dirty="0"/>
              <a:t> мощностью 80 кВт установлен на плавающей платформе в 10,6 морских милях от берега Южной Италии на участке моря глубиной 108 метров</a:t>
            </a:r>
            <a:r>
              <a:rPr lang="ru-RU" sz="7600" dirty="0" smtClean="0"/>
              <a:t>.</a:t>
            </a:r>
            <a:endParaRPr lang="ru-RU" sz="7600" dirty="0"/>
          </a:p>
          <a:p>
            <a:pPr marL="0" indent="0" algn="just">
              <a:buNone/>
            </a:pPr>
            <a:r>
              <a:rPr lang="ru-RU" sz="7600" dirty="0"/>
              <a:t>Норвежская компания </a:t>
            </a:r>
            <a:r>
              <a:rPr lang="ru-RU" sz="7600" dirty="0" err="1"/>
              <a:t>StatoilHydro</a:t>
            </a:r>
            <a:r>
              <a:rPr lang="ru-RU" sz="7600" dirty="0"/>
              <a:t> разработала плавающие </a:t>
            </a:r>
            <a:r>
              <a:rPr lang="ru-RU" sz="7600" dirty="0" err="1"/>
              <a:t>ветрогенераторы</a:t>
            </a:r>
            <a:r>
              <a:rPr lang="ru-RU" sz="7600" dirty="0"/>
              <a:t> для морских станций большой глубины. </a:t>
            </a:r>
            <a:r>
              <a:rPr lang="ru-RU" sz="7600" dirty="0" err="1"/>
              <a:t>StatoilHydro</a:t>
            </a:r>
            <a:r>
              <a:rPr lang="ru-RU" sz="7600" dirty="0"/>
              <a:t> построила демонстрационную версию мощностью 2,3 МВт в сентябре 2009 </a:t>
            </a:r>
            <a:r>
              <a:rPr lang="ru-RU" sz="7600" dirty="0" smtClean="0"/>
              <a:t>года. </a:t>
            </a:r>
            <a:r>
              <a:rPr lang="ru-RU" sz="7600" dirty="0"/>
              <a:t>Турбина под названием </a:t>
            </a:r>
            <a:r>
              <a:rPr lang="ru-RU" sz="7600" dirty="0" err="1"/>
              <a:t>Hywind</a:t>
            </a:r>
            <a:r>
              <a:rPr lang="ru-RU" sz="7600" dirty="0"/>
              <a:t> весит 5300 тонн при высоте 65 метров. Располагается она в 10 километрах от острова Кармой, неподалёку от юго-западного берега Норвегии</a:t>
            </a:r>
            <a:r>
              <a:rPr lang="ru-RU" sz="7600" dirty="0" smtClean="0"/>
              <a:t>.</a:t>
            </a:r>
            <a:endParaRPr lang="ru-RU" sz="7600" dirty="0"/>
          </a:p>
          <a:p>
            <a:pPr marL="0" indent="0" algn="just">
              <a:buNone/>
            </a:pPr>
            <a:r>
              <a:rPr lang="ru-RU" sz="7600" dirty="0"/>
              <a:t>Стальная башня этого </a:t>
            </a:r>
            <a:r>
              <a:rPr lang="ru-RU" sz="7600" dirty="0" err="1"/>
              <a:t>ветрогенератора</a:t>
            </a:r>
            <a:r>
              <a:rPr lang="ru-RU" sz="7600" dirty="0"/>
              <a:t> уходит под воду на глубину 100 метров. Над водой башня возвышается на 65 метров. Диаметр ротора составляет 82,4 м. Для стабилизации башни </a:t>
            </a:r>
            <a:r>
              <a:rPr lang="ru-RU" sz="7600" dirty="0" err="1"/>
              <a:t>ветрогенератора</a:t>
            </a:r>
            <a:r>
              <a:rPr lang="ru-RU" sz="7600" dirty="0"/>
              <a:t> и погружения его на заданную глубину в нижней его части размещён балласт (гравий и камни). При этом от дрейфа башню удерживают три троса с якорями, закреплёнными на дне. Электроэнергия передаётся на берег по подводному </a:t>
            </a:r>
            <a:r>
              <a:rPr lang="ru-RU" sz="7600" u="sng" dirty="0"/>
              <a:t>кабелю.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473" y="540327"/>
            <a:ext cx="6331527" cy="598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67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775" y="0"/>
            <a:ext cx="10058400" cy="1609344"/>
          </a:xfrm>
        </p:spPr>
        <p:txBody>
          <a:bodyPr/>
          <a:lstStyle/>
          <a:p>
            <a:pPr algn="ctr"/>
            <a:r>
              <a:rPr lang="ru-RU" dirty="0" err="1" smtClean="0"/>
              <a:t>Приницип</a:t>
            </a:r>
            <a:r>
              <a:rPr lang="ru-RU" dirty="0" smtClean="0"/>
              <a:t> работы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0836" y="1066800"/>
            <a:ext cx="12081164" cy="56803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1600" dirty="0"/>
              <a:t>Принцип работы </a:t>
            </a:r>
            <a:r>
              <a:rPr lang="ru-RU" sz="1600" dirty="0" err="1"/>
              <a:t>ветрогенераторов</a:t>
            </a:r>
            <a:r>
              <a:rPr lang="ru-RU" sz="1600" dirty="0"/>
              <a:t> практически не изменился со времен создания его первых прототипов — паруса и ветряной мельницы: под напором ветра вращается колесо с лопастями, передавая крутящий момент другим механизмам. Чем больше диаметр колеса, тем больший воздушный поток оно захватывает и тем быстрее вращается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Любой </a:t>
            </a:r>
            <a:r>
              <a:rPr lang="ru-RU" sz="1600" dirty="0" err="1"/>
              <a:t>ветрогенератор</a:t>
            </a:r>
            <a:r>
              <a:rPr lang="ru-RU" sz="1600" dirty="0"/>
              <a:t> состоит из таких компонентов </a:t>
            </a:r>
            <a:r>
              <a:rPr lang="ru-RU" sz="1600" dirty="0" smtClean="0"/>
              <a:t>как:</a:t>
            </a:r>
          </a:p>
          <a:p>
            <a:pPr marL="0" indent="0" algn="just">
              <a:buNone/>
            </a:pPr>
            <a:r>
              <a:rPr lang="ru-RU" sz="1600" dirty="0"/>
              <a:t>— генератор, который вырабатывает переменный ток, и в дальнейшем преобразуется в постоянное напряжение, предназначенное для зарядки аккумуляторов. От скорости ветра зависит и мощность генератора;- лопасти, предназначены для передачи вращения к валу генератора через редукторы и стабилизаторы скорости вращения ротора генератора;</a:t>
            </a:r>
          </a:p>
          <a:p>
            <a:pPr marL="0" indent="0" algn="just">
              <a:buNone/>
            </a:pPr>
            <a:r>
              <a:rPr lang="ru-RU" sz="1600" dirty="0"/>
              <a:t>— мачта ветряка должна иметь достаточную высоту. Чем выше находятся лопасти, тем больше они получат энергии ветра</a:t>
            </a:r>
            <a:r>
              <a:rPr lang="ru-RU" sz="1600" dirty="0" smtClean="0"/>
              <a:t>.</a:t>
            </a:r>
          </a:p>
          <a:p>
            <a:pPr marL="0" indent="0" algn="just">
              <a:buNone/>
            </a:pPr>
            <a:r>
              <a:rPr lang="ru-RU" sz="1600" dirty="0"/>
              <a:t>Также в устройство </a:t>
            </a:r>
            <a:r>
              <a:rPr lang="ru-RU" sz="1600" dirty="0" err="1"/>
              <a:t>ветрогенератора</a:t>
            </a:r>
            <a:r>
              <a:rPr lang="ru-RU" sz="1600" dirty="0"/>
              <a:t> входят;</a:t>
            </a:r>
          </a:p>
          <a:p>
            <a:pPr marL="0" indent="0" algn="just">
              <a:buNone/>
            </a:pPr>
            <a:r>
              <a:rPr lang="ru-RU" sz="1600" dirty="0" smtClean="0"/>
              <a:t>— </a:t>
            </a:r>
            <a:r>
              <a:rPr lang="ru-RU" sz="1600" dirty="0"/>
              <a:t>контроллер, необходимый для преобразования переменного напряжения идущего с генератора, в постоянное напряжение и последующей зарядкой аккумуляторов. Контроллер управляет поворотом лопастей, и контролируют направление ветра;</a:t>
            </a:r>
          </a:p>
          <a:p>
            <a:pPr marL="0" indent="0" algn="just">
              <a:buNone/>
            </a:pPr>
            <a:r>
              <a:rPr lang="ru-RU" sz="1600" dirty="0"/>
              <a:t>— аккумуляторы накапливают электроэнергию, чтобы использовать ее при небольшом ветре или его отсутствии. Батарея также хорошо стабилизирует электроэнергию, полученную от генератора;</a:t>
            </a:r>
          </a:p>
          <a:p>
            <a:pPr marL="0" indent="0" algn="just">
              <a:buNone/>
            </a:pPr>
            <a:r>
              <a:rPr lang="ru-RU" sz="1600" dirty="0"/>
              <a:t>— датчик направления ветра помогает лопастям «поймать» ветер</a:t>
            </a:r>
            <a:r>
              <a:rPr lang="ru-RU" sz="1600" dirty="0" smtClean="0"/>
              <a:t>;</a:t>
            </a:r>
          </a:p>
          <a:p>
            <a:pPr marL="0" indent="0" algn="just">
              <a:buNone/>
            </a:pPr>
            <a:r>
              <a:rPr lang="ru-RU" sz="1600" dirty="0"/>
              <a:t>— АВР представляет собой устройство автоматического переключения между </a:t>
            </a:r>
            <a:r>
              <a:rPr lang="ru-RU" sz="1600" dirty="0" err="1"/>
              <a:t>ветрогенератором</a:t>
            </a:r>
            <a:r>
              <a:rPr lang="ru-RU" sz="1600" dirty="0"/>
              <a:t> и другими источниками электроэнергии, например электросетью, генератором, солнечными панелями;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— инвертор предназначен для преобразования постоянного тока, поступающего с аккумуляторов, в переменное напряжение для домашней электросети. Инверторы могут разделяться по типу синусоиды для разных потребителей электроэнергии.</a:t>
            </a:r>
          </a:p>
          <a:p>
            <a:pPr marL="0" indent="0">
              <a:buNone/>
            </a:pP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23947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01782" y="507853"/>
            <a:ext cx="6400800" cy="615618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2200" dirty="0"/>
              <a:t>Принцип работы </a:t>
            </a:r>
            <a:r>
              <a:rPr lang="ru-RU" sz="2200" dirty="0" err="1"/>
              <a:t>ветрогенератора</a:t>
            </a:r>
            <a:r>
              <a:rPr lang="ru-RU" sz="2200" dirty="0"/>
              <a:t> построен на преобразовании кинетической энергии силы ветра в энергию вращения вала генератора. Для вертикальных </a:t>
            </a:r>
            <a:r>
              <a:rPr lang="ru-RU" sz="2200" dirty="0" err="1"/>
              <a:t>ветрогенераторов</a:t>
            </a:r>
            <a:r>
              <a:rPr lang="ru-RU" sz="2200" dirty="0"/>
              <a:t>, вертикальная ось соединена с вертикальным ротором. Генератор и ротор расположены внизу конструкции. Лопасти закреплены в вертикальной оси.</a:t>
            </a:r>
          </a:p>
          <a:p>
            <a:pPr algn="just"/>
            <a:r>
              <a:rPr lang="ru-RU" sz="2200" dirty="0" smtClean="0"/>
              <a:t>Вращаясь</a:t>
            </a:r>
            <a:r>
              <a:rPr lang="ru-RU" sz="2200" dirty="0"/>
              <a:t>, лопасти заставляют вращаться ротор генератора, который начинает вырабатывать переменный и нестабильный ток. Это ток идет на контроллер, который преобразует его в постоянное напряжение и заряжает аккумуляторы. С аккумулятора питание идет на инвертор, назначение которого превращение постоянного тока в переменное напряжением 220 В или 380 В, которое поступает к потребителям электроэнергии.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583" y="507853"/>
            <a:ext cx="5080728" cy="615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64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509404" y="280337"/>
            <a:ext cx="6983955" cy="47211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62136" y="5516480"/>
            <a:ext cx="4078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/>
              <a:t>Автономная работа </a:t>
            </a:r>
            <a:r>
              <a:rPr lang="ru-RU" dirty="0" err="1"/>
              <a:t>ветрогенератора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5016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96</TotalTime>
  <Words>1121</Words>
  <Application>Microsoft Office PowerPoint</Application>
  <PresentationFormat>Широкоэкранный</PresentationFormat>
  <Paragraphs>50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MingLiU_HKSCS-ExtB</vt:lpstr>
      <vt:lpstr>Cambria</vt:lpstr>
      <vt:lpstr>Rockwell</vt:lpstr>
      <vt:lpstr>Rockwell Condensed</vt:lpstr>
      <vt:lpstr>Times New Roman</vt:lpstr>
      <vt:lpstr>Wingdings</vt:lpstr>
      <vt:lpstr>Дерево</vt:lpstr>
      <vt:lpstr>Ветровые электростанции</vt:lpstr>
      <vt:lpstr>Презентация PowerPoint</vt:lpstr>
      <vt:lpstr>История, планирование </vt:lpstr>
      <vt:lpstr>Cтaнции kлaccифициpyютcя пo paзличныm пpизнakam, нaпpиmep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Приницип работы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Ветровые электростанции</dc:title>
  <dc:creator>Windows User</dc:creator>
  <cp:lastModifiedBy>Windows User</cp:lastModifiedBy>
  <cp:revision>11</cp:revision>
  <dcterms:created xsi:type="dcterms:W3CDTF">2021-10-13T05:00:55Z</dcterms:created>
  <dcterms:modified xsi:type="dcterms:W3CDTF">2021-10-13T06:50:07Z</dcterms:modified>
</cp:coreProperties>
</file>